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089" autoAdjust="0"/>
    <p:restoredTop sz="82363" autoAdjust="0"/>
  </p:normalViewPr>
  <p:slideViewPr>
    <p:cSldViewPr>
      <p:cViewPr>
        <p:scale>
          <a:sx n="100" d="100"/>
          <a:sy n="100" d="100"/>
        </p:scale>
        <p:origin x="-560" y="-1456"/>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150" d="100"/>
          <a:sy n="150" d="100"/>
        </p:scale>
        <p:origin x="-595" y="-58"/>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2015-05-07</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2015-05-07</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a:lnSpc>
                <a:spcPct val="120000"/>
              </a:lnSpc>
            </a:pPr>
            <a:r>
              <a:rPr lang="en-GB" sz="1000" b="1" dirty="0"/>
              <a:t>Background information</a:t>
            </a:r>
          </a:p>
          <a:p>
            <a:pPr>
              <a:lnSpc>
                <a:spcPct val="120000"/>
              </a:lnSpc>
            </a:pPr>
            <a:r>
              <a:rPr lang="en-GB" sz="1000" dirty="0"/>
              <a:t>Each year</a:t>
            </a:r>
            <a:r>
              <a:rPr lang="en-GB" sz="1000"/>
              <a:t>, </a:t>
            </a:r>
            <a:r>
              <a:rPr lang="en-GB" sz="1000" smtClean="0"/>
              <a:t>well over 1.2 </a:t>
            </a:r>
            <a:r>
              <a:rPr lang="en-GB" sz="1000" dirty="0"/>
              <a:t>million people die in traffic accidents and commercial vehicles are involved in 10% of these. That equals more than 3,400 deaths per day. Moreover, the World Health Organization (WHO) estimates that, if nothing is done, the number will increase by 45% within 15 years.</a:t>
            </a:r>
          </a:p>
          <a:p>
            <a:pPr>
              <a:lnSpc>
                <a:spcPct val="120000"/>
              </a:lnSpc>
            </a:pPr>
            <a:endParaRPr lang="en-GB" sz="1000" dirty="0"/>
          </a:p>
          <a:p>
            <a:pPr>
              <a:lnSpc>
                <a:spcPct val="120000"/>
              </a:lnSpc>
            </a:pPr>
            <a:r>
              <a:rPr lang="en-GB" sz="1000" b="1" dirty="0"/>
              <a:t>Safety our core value</a:t>
            </a:r>
          </a:p>
          <a:p>
            <a:pPr>
              <a:lnSpc>
                <a:spcPct val="120000"/>
              </a:lnSpc>
            </a:pPr>
            <a:r>
              <a:rPr lang="en-GB" sz="1000" dirty="0"/>
              <a:t>Volvo has been focusing on safety </a:t>
            </a:r>
            <a:r>
              <a:rPr lang="en-GB" sz="1000"/>
              <a:t>since </a:t>
            </a:r>
            <a:r>
              <a:rPr lang="en-GB" sz="1000" smtClean="0"/>
              <a:t>the company was created in </a:t>
            </a:r>
            <a:r>
              <a:rPr lang="en-GB" sz="1000" dirty="0"/>
              <a:t>1927. Our safety vision is Zero Accidents</a:t>
            </a:r>
            <a:r>
              <a:rPr lang="en-GB" sz="1000"/>
              <a:t>. The company’s safety work ranges from conducting traffic research to developing pioneering safety features for our products to keep the driver and other road users safe. But we want to do more than that. And for this, we need your </a:t>
            </a:r>
            <a:r>
              <a:rPr lang="en-GB" sz="1000" smtClean="0"/>
              <a:t>help.</a:t>
            </a:r>
            <a:endParaRPr lang="en-GB" sz="1000" dirty="0"/>
          </a:p>
          <a:p>
            <a:pPr>
              <a:lnSpc>
                <a:spcPct val="120000"/>
              </a:lnSpc>
            </a:pPr>
            <a:endParaRPr lang="en-GB" sz="1000" dirty="0"/>
          </a:p>
          <a:p>
            <a:pPr>
              <a:lnSpc>
                <a:spcPct val="120000"/>
              </a:lnSpc>
            </a:pPr>
            <a:r>
              <a:rPr lang="en-GB" sz="1000" b="1" dirty="0"/>
              <a:t>Stop, Look, Wave</a:t>
            </a:r>
          </a:p>
          <a:p>
            <a:pPr>
              <a:lnSpc>
                <a:spcPct val="120000"/>
              </a:lnSpc>
            </a:pPr>
            <a:r>
              <a:rPr lang="en-GB" sz="1000"/>
              <a:t>One of the projects where we aim to make a real difference in traffic safety is about helping children understand how to act safely around trucks, buses, cars, </a:t>
            </a:r>
            <a:r>
              <a:rPr lang="en-GB" sz="1000" smtClean="0"/>
              <a:t>etc… </a:t>
            </a:r>
            <a:r>
              <a:rPr lang="en-GB" sz="1000"/>
              <a:t>We are truly committed to explain the concept of </a:t>
            </a:r>
            <a:r>
              <a:rPr lang="en-GB" sz="1000" b="1" smtClean="0"/>
              <a:t>Stop, Look, Wave </a:t>
            </a:r>
            <a:r>
              <a:rPr lang="en-GB" sz="1000" smtClean="0"/>
              <a:t>to </a:t>
            </a:r>
            <a:r>
              <a:rPr lang="en-GB" sz="1000"/>
              <a:t>as many children as we can. This message can make a life-saving difference. How many children can you reach and talk to about Stop, Look, Wave</a:t>
            </a:r>
            <a:r>
              <a:rPr lang="en-GB" sz="1000" smtClean="0"/>
              <a:t>?</a:t>
            </a:r>
            <a:endParaRPr lang="en-GB" sz="1000" dirty="0"/>
          </a:p>
          <a:p>
            <a:pPr>
              <a:lnSpc>
                <a:spcPct val="120000"/>
              </a:lnSpc>
            </a:pPr>
            <a:endParaRPr lang="en-GB" sz="1000" dirty="0"/>
          </a:p>
          <a:p>
            <a:pPr>
              <a:lnSpc>
                <a:spcPct val="120000"/>
              </a:lnSpc>
            </a:pPr>
            <a:r>
              <a:rPr lang="en-GB" sz="1000" b="1" dirty="0"/>
              <a:t>How to use the material </a:t>
            </a:r>
          </a:p>
          <a:p>
            <a:pPr>
              <a:lnSpc>
                <a:spcPct val="120000"/>
              </a:lnSpc>
            </a:pPr>
            <a:r>
              <a:rPr lang="en-GB" sz="1000" dirty="0"/>
              <a:t>Use the following slides to create a dialogue </a:t>
            </a:r>
            <a:r>
              <a:rPr lang="en-GB" sz="1000"/>
              <a:t>with </a:t>
            </a:r>
            <a:r>
              <a:rPr lang="en-GB" sz="1000" smtClean="0"/>
              <a:t>children</a:t>
            </a:r>
            <a:r>
              <a:rPr lang="en-GB" sz="1000" dirty="0"/>
              <a:t>. Repeat and explain the main messages</a:t>
            </a:r>
            <a:r>
              <a:rPr lang="en-GB" sz="1000"/>
              <a:t>. </a:t>
            </a:r>
            <a:r>
              <a:rPr lang="en-GB" sz="1000" smtClean="0"/>
              <a:t>Of course, </a:t>
            </a:r>
            <a:r>
              <a:rPr lang="en-GB" sz="1000" dirty="0"/>
              <a:t>you don</a:t>
            </a:r>
            <a:r>
              <a:rPr lang="fr-FR" sz="1000" dirty="0"/>
              <a:t>’</a:t>
            </a:r>
            <a:r>
              <a:rPr lang="en-GB" sz="1000" dirty="0"/>
              <a:t>t have to follow the script </a:t>
            </a:r>
            <a:r>
              <a:rPr lang="en-GB" sz="1000"/>
              <a:t>word </a:t>
            </a:r>
            <a:r>
              <a:rPr lang="en-GB" sz="1000" smtClean="0"/>
              <a:t>for word</a:t>
            </a:r>
            <a:r>
              <a:rPr lang="en-GB" sz="1000"/>
              <a:t>. </a:t>
            </a:r>
            <a:endParaRPr lang="en-GB" sz="1000" smtClean="0"/>
          </a:p>
          <a:p>
            <a:pPr>
              <a:lnSpc>
                <a:spcPct val="120000"/>
              </a:lnSpc>
            </a:pPr>
            <a:r>
              <a:rPr lang="en-US" sz="1000"/>
              <a:t>Should you wish to promote and help </a:t>
            </a:r>
            <a:r>
              <a:rPr lang="en-US" sz="1000" smtClean="0"/>
              <a:t>organize </a:t>
            </a:r>
            <a:r>
              <a:rPr lang="en-US" sz="1000"/>
              <a:t>a full blown training activity in a school – with the help of a teacher – in a youth group or in collaboration with local or regional government institutions, a comprehensive kit with several components is also available.  For more information, please talk to your </a:t>
            </a:r>
            <a:r>
              <a:rPr lang="en-US" sz="1000" smtClean="0"/>
              <a:t>CSR or Communication Manager</a:t>
            </a:r>
            <a:r>
              <a:rPr lang="en-US" sz="1000"/>
              <a:t>.</a:t>
            </a:r>
            <a:endParaRPr lang="en-GB" sz="10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en-GB" sz="1100" b="1" dirty="0"/>
              <a:t>Create a dialogue, using questions like:</a:t>
            </a:r>
          </a:p>
          <a:p>
            <a:pPr marL="174708" indent="-174708" defTabSz="465887">
              <a:buFontTx/>
              <a:buChar char="-"/>
              <a:defRPr/>
            </a:pPr>
            <a:r>
              <a:rPr lang="en-GB" sz="1100" dirty="0"/>
              <a:t>How do you know that the driver has seen you? </a:t>
            </a:r>
          </a:p>
          <a:p>
            <a:pPr marL="174708" indent="-174708" defTabSz="465887">
              <a:buFontTx/>
              <a:buChar char="-"/>
              <a:defRPr/>
            </a:pPr>
            <a:r>
              <a:rPr lang="en-GB" sz="1100" dirty="0"/>
              <a:t>What can you do to make sure that the driver has seen you? </a:t>
            </a:r>
          </a:p>
          <a:p>
            <a:pPr marL="174708" indent="-174708" defTabSz="465887">
              <a:buFontTx/>
              <a:buChar char="-"/>
              <a:defRPr/>
            </a:pPr>
            <a:r>
              <a:rPr lang="en-GB" sz="1100" dirty="0"/>
              <a:t>Is it enough that YOU wave? </a:t>
            </a:r>
          </a:p>
          <a:p>
            <a:endParaRPr lang="en-GB" sz="1100" dirty="0"/>
          </a:p>
          <a:p>
            <a:r>
              <a:rPr lang="en-GB" sz="1100" b="1" dirty="0"/>
              <a:t>Explain that:</a:t>
            </a:r>
          </a:p>
          <a:p>
            <a:r>
              <a:rPr lang="en-GB" sz="1100" dirty="0"/>
              <a:t>As said before, the truck driver might have a difficult time seeing everything around </a:t>
            </a:r>
            <a:r>
              <a:rPr lang="en-GB" sz="1100"/>
              <a:t>the </a:t>
            </a:r>
            <a:r>
              <a:rPr lang="en-GB" sz="1100" smtClean="0"/>
              <a:t>truck or bus. </a:t>
            </a:r>
            <a:r>
              <a:rPr lang="en-GB" sz="1100" dirty="0"/>
              <a:t>So even if it is easy for us to see </a:t>
            </a:r>
            <a:r>
              <a:rPr lang="en-GB" sz="1100"/>
              <a:t>the </a:t>
            </a:r>
            <a:r>
              <a:rPr lang="en-GB" sz="1100" smtClean="0"/>
              <a:t>vehicle, </a:t>
            </a:r>
            <a:r>
              <a:rPr lang="en-GB" sz="1100" dirty="0"/>
              <a:t>we cannot be sure that the driver has seen us.</a:t>
            </a:r>
          </a:p>
          <a:p>
            <a:endParaRPr lang="en-GB" sz="1100" dirty="0"/>
          </a:p>
          <a:p>
            <a:r>
              <a:rPr lang="en-GB" sz="1100"/>
              <a:t>To </a:t>
            </a:r>
            <a:r>
              <a:rPr lang="en-GB" sz="1100" smtClean="0"/>
              <a:t>keep a </a:t>
            </a:r>
            <a:r>
              <a:rPr lang="en-GB" sz="1100" dirty="0"/>
              <a:t>serious accident from happening, it is important to always seek eye contact with the driver so you know for sure that he or she sees you. </a:t>
            </a:r>
          </a:p>
          <a:p>
            <a:endParaRPr lang="en-GB" sz="1100" dirty="0"/>
          </a:p>
          <a:p>
            <a:r>
              <a:rPr lang="en-GB" sz="1100" dirty="0"/>
              <a:t>To make sure you have gained the driver’s attention, </a:t>
            </a:r>
            <a:r>
              <a:rPr lang="en-GB" sz="1100" b="1" dirty="0"/>
              <a:t>WAVE</a:t>
            </a:r>
            <a:r>
              <a:rPr lang="en-GB" sz="1100" dirty="0"/>
              <a:t> and wait for the driver to wave back. Now you can cross the street. </a:t>
            </a:r>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en-GB" sz="1100" b="1" dirty="0"/>
              <a:t>Make sure that the children have understood the main message, using questions like:</a:t>
            </a:r>
          </a:p>
          <a:p>
            <a:pPr marL="174708" indent="-174708" defTabSz="465887">
              <a:buFontTx/>
              <a:buChar char="-"/>
              <a:defRPr/>
            </a:pPr>
            <a:r>
              <a:rPr lang="en-GB" sz="1100" dirty="0"/>
              <a:t>Do you remember what Stop, Look, and Wave mean?</a:t>
            </a:r>
          </a:p>
          <a:p>
            <a:pPr marL="174708" indent="-174708" defTabSz="465887">
              <a:buFontTx/>
              <a:buChar char="-"/>
              <a:defRPr/>
            </a:pPr>
            <a:r>
              <a:rPr lang="en-GB" sz="1100" dirty="0"/>
              <a:t>When should you use Stop, Look, Wave?</a:t>
            </a:r>
          </a:p>
          <a:p>
            <a:pPr marL="174708" indent="-174708" defTabSz="465887">
              <a:buFontTx/>
              <a:buChar char="-"/>
              <a:defRPr/>
            </a:pPr>
            <a:r>
              <a:rPr lang="en-GB" sz="1100" dirty="0"/>
              <a:t>Have you tried it already?</a:t>
            </a:r>
          </a:p>
          <a:p>
            <a:pPr marL="174708" indent="-174708" defTabSz="465887">
              <a:buFontTx/>
              <a:buChar char="-"/>
              <a:defRPr/>
            </a:pPr>
            <a:r>
              <a:rPr lang="en-GB" sz="1100" dirty="0"/>
              <a:t>Why should you use Stop, Look, Wave?</a:t>
            </a:r>
          </a:p>
          <a:p>
            <a:endParaRPr lang="en-GB" sz="1100" dirty="0"/>
          </a:p>
          <a:p>
            <a:r>
              <a:rPr lang="en-GB" sz="1100" b="1" dirty="0"/>
              <a:t>Summarise:</a:t>
            </a:r>
            <a:endParaRPr lang="en-GB" sz="1100" dirty="0"/>
          </a:p>
          <a:p>
            <a:r>
              <a:rPr lang="en-GB" sz="1100" dirty="0"/>
              <a:t>We have now gone through the magical words Stop, Look, Wave. </a:t>
            </a:r>
          </a:p>
          <a:p>
            <a:endParaRPr lang="en-GB" sz="1100" dirty="0"/>
          </a:p>
          <a:p>
            <a:r>
              <a:rPr lang="en-GB" sz="1100" dirty="0"/>
              <a:t>Before you cross the road make sure to </a:t>
            </a:r>
            <a:r>
              <a:rPr lang="en-GB" sz="1100" b="1" dirty="0"/>
              <a:t>STOP</a:t>
            </a:r>
            <a:r>
              <a:rPr lang="en-GB" sz="1100" dirty="0"/>
              <a:t> completely. </a:t>
            </a:r>
          </a:p>
          <a:p>
            <a:endParaRPr lang="en-GB" sz="1100" dirty="0"/>
          </a:p>
          <a:p>
            <a:r>
              <a:rPr lang="en-GB" sz="1100" dirty="0"/>
              <a:t>Right-hand traffic:</a:t>
            </a:r>
            <a:br>
              <a:rPr lang="en-GB" sz="1100" dirty="0"/>
            </a:br>
            <a:r>
              <a:rPr lang="en-GB" sz="1100" dirty="0"/>
              <a:t>Before crossing it is important to </a:t>
            </a:r>
            <a:r>
              <a:rPr lang="en-GB" sz="1100" b="1" dirty="0"/>
              <a:t>LOOK</a:t>
            </a:r>
            <a:r>
              <a:rPr lang="en-GB" sz="1100" dirty="0"/>
              <a:t> around carefully. First look left, then right, and then left again. Seek eye-contact with the driver.</a:t>
            </a:r>
            <a:r>
              <a:rPr lang="en-GB" sz="1100" i="1" dirty="0"/>
              <a:t> </a:t>
            </a:r>
          </a:p>
          <a:p>
            <a:endParaRPr lang="en-GB" sz="1100" dirty="0"/>
          </a:p>
          <a:p>
            <a:r>
              <a:rPr lang="en-GB" sz="1100" i="1" dirty="0"/>
              <a:t>Left-hand traffic: </a:t>
            </a:r>
            <a:br>
              <a:rPr lang="en-GB" sz="1100" i="1" dirty="0"/>
            </a:br>
            <a:r>
              <a:rPr lang="en-GB" sz="1100" i="1" dirty="0"/>
              <a:t>Before crossing it is important to </a:t>
            </a:r>
            <a:r>
              <a:rPr lang="en-GB" sz="1100" b="1" i="1" dirty="0"/>
              <a:t>LOOK</a:t>
            </a:r>
            <a:r>
              <a:rPr lang="en-GB" sz="1100" i="1" dirty="0"/>
              <a:t> around carefully. First look right, then left, and then right again. Seek eye-contact with the driver. </a:t>
            </a:r>
          </a:p>
          <a:p>
            <a:endParaRPr lang="en-GB" sz="1100" dirty="0"/>
          </a:p>
          <a:p>
            <a:r>
              <a:rPr lang="en-GB" sz="1100" dirty="0"/>
              <a:t>To make sure you have gained the driver’s attention </a:t>
            </a:r>
            <a:r>
              <a:rPr lang="en-GB" sz="1100" b="1" dirty="0"/>
              <a:t>WAVE</a:t>
            </a:r>
            <a:r>
              <a:rPr lang="en-GB" sz="1100" dirty="0"/>
              <a:t> and wait for the driver to wave back. The reason why you always have to wave and wait for a wave back, is that we cannot be sure that the driver has seen you, although you have seen the vehicle. Remember?</a:t>
            </a:r>
          </a:p>
          <a:p>
            <a:endParaRPr lang="en-GB" sz="1100" dirty="0"/>
          </a:p>
          <a:p>
            <a:r>
              <a:rPr lang="en-GB" sz="1100" dirty="0"/>
              <a:t>Always Stop, Look and Wave before crossing a street </a:t>
            </a:r>
            <a:r>
              <a:rPr lang="en-GB" sz="1100"/>
              <a:t>to </a:t>
            </a:r>
            <a:r>
              <a:rPr lang="en-GB" sz="1100" smtClean="0"/>
              <a:t>prevent an </a:t>
            </a:r>
            <a:r>
              <a:rPr lang="en-GB" sz="1100" dirty="0"/>
              <a:t>accident.</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n-GB" sz="1100" b="1" dirty="0"/>
              <a:t>Create a dialogue, using questions like:</a:t>
            </a:r>
          </a:p>
          <a:p>
            <a:pPr marL="174708" indent="-174708" defTabSz="465887">
              <a:buFontTx/>
              <a:buChar char="-"/>
              <a:defRPr/>
            </a:pPr>
            <a:r>
              <a:rPr lang="en-GB" sz="1100" dirty="0"/>
              <a:t>Have you heard about Stop, Look, Wave before? </a:t>
            </a:r>
          </a:p>
          <a:p>
            <a:pPr marL="174708" indent="-174708" defTabSz="465887">
              <a:buFontTx/>
              <a:buChar char="-"/>
              <a:defRPr/>
            </a:pPr>
            <a:r>
              <a:rPr lang="en-GB" sz="1100" dirty="0"/>
              <a:t>Do you know what it is? </a:t>
            </a:r>
          </a:p>
          <a:p>
            <a:pPr marL="174708" indent="-174708" defTabSz="465887">
              <a:buFontTx/>
              <a:buChar char="-"/>
              <a:defRPr/>
            </a:pPr>
            <a:r>
              <a:rPr lang="en-GB" sz="1100" dirty="0"/>
              <a:t>If you picture a </a:t>
            </a:r>
            <a:r>
              <a:rPr lang="en-GB" sz="1100"/>
              <a:t>cross </a:t>
            </a:r>
            <a:r>
              <a:rPr lang="en-GB" sz="1100" smtClean="0"/>
              <a:t>roads, </a:t>
            </a:r>
            <a:r>
              <a:rPr lang="en-GB" sz="1100" dirty="0"/>
              <a:t>what kind of vehicles do you think of? </a:t>
            </a:r>
            <a:endParaRPr lang="en-GB" sz="1100" b="1" dirty="0"/>
          </a:p>
          <a:p>
            <a:endParaRPr lang="en-GB" sz="1100" b="1" dirty="0"/>
          </a:p>
          <a:p>
            <a:r>
              <a:rPr lang="en-GB" sz="1100" b="1" dirty="0"/>
              <a:t>Explain that:</a:t>
            </a:r>
            <a:endParaRPr lang="en-GB" sz="1100" dirty="0"/>
          </a:p>
          <a:p>
            <a:r>
              <a:rPr lang="en-GB" sz="1100" dirty="0"/>
              <a:t>These three words Stop, Look, Wave are magical words in traffic. Today we will go through what they mean and why they are so important. </a:t>
            </a:r>
          </a:p>
          <a:p>
            <a:endParaRPr lang="en-GB" sz="1100" dirty="0"/>
          </a:p>
          <a:p>
            <a:r>
              <a:rPr lang="en-GB" sz="1100" dirty="0"/>
              <a:t>But before we go through Stop, Look and Wave, have you ever thought about the bigger vehicles on the streets and why they are there? </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en-GB" sz="1100" b="1" dirty="0"/>
              <a:t>Create a dialogue, using questions like:</a:t>
            </a:r>
          </a:p>
          <a:p>
            <a:pPr marL="174708" indent="-174708" defTabSz="465887">
              <a:buFontTx/>
              <a:buChar char="-"/>
              <a:defRPr/>
            </a:pPr>
            <a:r>
              <a:rPr lang="en-GB" sz="1100" dirty="0"/>
              <a:t>Have you ever thought about why we have trucks? </a:t>
            </a:r>
          </a:p>
          <a:p>
            <a:pPr marL="174708" indent="-174708" defTabSz="465887">
              <a:buFontTx/>
              <a:buChar char="-"/>
              <a:defRPr/>
            </a:pPr>
            <a:r>
              <a:rPr lang="en-GB" sz="1100" dirty="0"/>
              <a:t>What functions do the trucks have?</a:t>
            </a:r>
          </a:p>
          <a:p>
            <a:pPr marL="174708" indent="-174708" defTabSz="465887">
              <a:buFontTx/>
              <a:buChar char="-"/>
              <a:defRPr/>
            </a:pPr>
            <a:r>
              <a:rPr lang="en-GB" sz="1100" dirty="0"/>
              <a:t>What different kinds of trucks can you think of? </a:t>
            </a:r>
          </a:p>
          <a:p>
            <a:pPr marL="174708" indent="-174708" defTabSz="465887">
              <a:buFontTx/>
              <a:buChar char="-"/>
              <a:defRPr/>
            </a:pPr>
            <a:r>
              <a:rPr lang="en-GB" sz="1100" dirty="0"/>
              <a:t>How would we manage if we didn’t have trucks?</a:t>
            </a:r>
          </a:p>
          <a:p>
            <a:pPr marL="174708" indent="-174708" defTabSz="465887">
              <a:buFontTx/>
              <a:buChar char="-"/>
              <a:defRPr/>
            </a:pPr>
            <a:r>
              <a:rPr lang="en-GB" sz="1100" dirty="0"/>
              <a:t>Why do we have buses? What would it be like without buses?</a:t>
            </a:r>
          </a:p>
          <a:p>
            <a:pPr defTabSz="465887">
              <a:defRPr/>
            </a:pPr>
            <a:endParaRPr lang="en-GB" sz="1100" dirty="0"/>
          </a:p>
          <a:p>
            <a:pPr defTabSz="465887">
              <a:defRPr/>
            </a:pPr>
            <a:r>
              <a:rPr lang="en-GB" sz="1100" b="1" dirty="0"/>
              <a:t>Explain that:</a:t>
            </a:r>
          </a:p>
          <a:p>
            <a:pPr defTabSz="465887">
              <a:defRPr/>
            </a:pPr>
            <a:r>
              <a:rPr lang="en-GB" sz="1100" dirty="0"/>
              <a:t>Many trucks are used to deliver things from one place to another. Here, we see a truck delivering bread from the bakery to a café. Trucks also deliver almost everything you use in your home – furniture, toys, food, cars and even the bricks and wood that built your house. </a:t>
            </a:r>
          </a:p>
          <a:p>
            <a:pPr defTabSz="465887">
              <a:defRPr/>
            </a:pPr>
            <a:endParaRPr lang="en-GB" sz="1100" dirty="0"/>
          </a:p>
          <a:p>
            <a:pPr defTabSz="465887">
              <a:defRPr/>
            </a:pPr>
            <a:r>
              <a:rPr lang="en-GB" sz="1100" dirty="0"/>
              <a:t>Other trucks you might recognise are fire trucks, recycling trucks or timber trucks. </a:t>
            </a:r>
          </a:p>
          <a:p>
            <a:pPr defTabSz="465887">
              <a:defRPr/>
            </a:pPr>
            <a:endParaRPr lang="en-GB" sz="1100" dirty="0"/>
          </a:p>
          <a:p>
            <a:pPr defTabSz="465887">
              <a:defRPr/>
            </a:pPr>
            <a:r>
              <a:rPr lang="en-GB" sz="1100"/>
              <a:t>We need trucks in order for our world to work. </a:t>
            </a:r>
            <a:r>
              <a:rPr lang="en-GB" sz="1100" dirty="0"/>
              <a:t>If we didn’t have trucks, our rubbish would not be collected, fires would not be put out and food wouldn’t be delivered to grocery stores, shops, restaurants or cafés</a:t>
            </a:r>
            <a:r>
              <a:rPr lang="en-GB" sz="1100"/>
              <a:t>. </a:t>
            </a:r>
            <a:endParaRPr lang="en-GB" sz="1100" smtClean="0"/>
          </a:p>
          <a:p>
            <a:pPr defTabSz="465887">
              <a:defRPr/>
            </a:pPr>
            <a:endParaRPr lang="en-GB" sz="1100" dirty="0"/>
          </a:p>
          <a:p>
            <a:pPr defTabSz="465887">
              <a:defRPr/>
            </a:pPr>
            <a:r>
              <a:rPr lang="en-GB" sz="1100" dirty="0"/>
              <a:t>We also need to have buses since they are a very efficient way of transporting many people at the same time.</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n-GB" sz="1100" b="1" dirty="0"/>
              <a:t>Create a dialogue, using questions like:</a:t>
            </a:r>
          </a:p>
          <a:p>
            <a:pPr marL="174708" indent="-174708" defTabSz="465887">
              <a:buFontTx/>
              <a:buChar char="-"/>
              <a:defRPr/>
            </a:pPr>
            <a:r>
              <a:rPr lang="en-GB" sz="1100" dirty="0"/>
              <a:t>Have you ever thought of how big a truck is?</a:t>
            </a:r>
          </a:p>
          <a:p>
            <a:pPr marL="174708" indent="-174708" defTabSz="465887">
              <a:buFontTx/>
              <a:buChar char="-"/>
              <a:defRPr/>
            </a:pPr>
            <a:r>
              <a:rPr lang="en-GB" sz="1100" dirty="0"/>
              <a:t>Are all trucks the same size?</a:t>
            </a:r>
          </a:p>
          <a:p>
            <a:pPr defTabSz="465887">
              <a:defRPr/>
            </a:pPr>
            <a:endParaRPr lang="en-GB" sz="1100" dirty="0"/>
          </a:p>
          <a:p>
            <a:pPr defTabSz="465887">
              <a:defRPr/>
            </a:pPr>
            <a:r>
              <a:rPr lang="en-GB" sz="1100" b="1" dirty="0"/>
              <a:t>Explain that:</a:t>
            </a:r>
          </a:p>
          <a:p>
            <a:pPr defTabSz="465887">
              <a:defRPr/>
            </a:pPr>
            <a:r>
              <a:rPr lang="en-GB" sz="1100" dirty="0"/>
              <a:t>Trucks and buses vary in size depending on what they're used for. </a:t>
            </a:r>
          </a:p>
          <a:p>
            <a:endParaRPr lang="en-GB" sz="1100" dirty="0"/>
          </a:p>
          <a:p>
            <a:r>
              <a:rPr lang="en-GB" sz="1100" dirty="0"/>
              <a:t>A refuse or recycling truck is quite small as it has to drive through towns and on city streets picking up rubbish. It has different compartments for different types of rubbish – such as paper, plastic, metal and glass. To fit as much as possible, the rubbish </a:t>
            </a:r>
            <a:r>
              <a:rPr lang="en-GB" sz="1100"/>
              <a:t>is </a:t>
            </a:r>
            <a:r>
              <a:rPr lang="en-GB" sz="1100" smtClean="0"/>
              <a:t>compressed before being taken to </a:t>
            </a:r>
            <a:r>
              <a:rPr lang="en-GB" sz="1100" dirty="0"/>
              <a:t>the recycling station. </a:t>
            </a:r>
          </a:p>
          <a:p>
            <a:endParaRPr lang="en-GB" sz="1100" dirty="0"/>
          </a:p>
          <a:p>
            <a:pPr defTabSz="465887">
              <a:defRPr/>
            </a:pPr>
            <a:r>
              <a:rPr lang="en-GB" sz="1100" dirty="0"/>
              <a:t>The largest and longest trucks are called articulated or trailer trucks, as they carry a load in the trailer. They usually carry large loads over long distances on motorways, for example they transport fruit from Spain to Sweden.</a:t>
            </a:r>
          </a:p>
          <a:p>
            <a:r>
              <a:rPr lang="en-GB" sz="1100" dirty="0"/>
              <a:t> </a:t>
            </a:r>
          </a:p>
          <a:p>
            <a:pPr defTabSz="465887">
              <a:defRPr/>
            </a:pPr>
            <a:r>
              <a:rPr lang="en-GB" sz="1100" dirty="0"/>
              <a:t>This trailer truck is four and a half metres high and 16.5 meters long with the trailer attached. That's about as tall as a lady giraffe and even longer than 3-4 ordinary cars!</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en-GB" sz="1100" b="1" dirty="0"/>
              <a:t>Create a dialogue, using questions like:</a:t>
            </a:r>
          </a:p>
          <a:p>
            <a:pPr marL="174708" indent="-174708" defTabSz="465887">
              <a:buFontTx/>
              <a:buChar char="-"/>
              <a:defRPr/>
            </a:pPr>
            <a:r>
              <a:rPr lang="en-GB" sz="1100" dirty="0"/>
              <a:t>How do you think it feels to sit in a truck that is that big?</a:t>
            </a:r>
          </a:p>
          <a:p>
            <a:pPr marL="174708" indent="-174708" defTabSz="465887">
              <a:buFontTx/>
              <a:buChar char="-"/>
              <a:defRPr/>
            </a:pPr>
            <a:r>
              <a:rPr lang="en-GB" sz="1100" dirty="0"/>
              <a:t>How many people do you see in the picture? </a:t>
            </a:r>
            <a:r>
              <a:rPr lang="en-GB" sz="1100"/>
              <a:t>Do </a:t>
            </a:r>
            <a:r>
              <a:rPr lang="en-GB" sz="1100" smtClean="0"/>
              <a:t>you think </a:t>
            </a:r>
            <a:r>
              <a:rPr lang="en-GB" sz="1100" dirty="0"/>
              <a:t>it was difficult to see them all? </a:t>
            </a:r>
          </a:p>
          <a:p>
            <a:pPr marL="174708" indent="-174708" defTabSz="465887">
              <a:buFontTx/>
              <a:buChar char="-"/>
              <a:defRPr/>
            </a:pPr>
            <a:r>
              <a:rPr lang="en-GB" sz="1100" smtClean="0"/>
              <a:t>In traffic, what </a:t>
            </a:r>
            <a:r>
              <a:rPr lang="en-GB" sz="1100" dirty="0"/>
              <a:t>can you do make sure the driver sees you?</a:t>
            </a:r>
          </a:p>
          <a:p>
            <a:endParaRPr lang="en-GB" sz="1100" dirty="0"/>
          </a:p>
          <a:p>
            <a:r>
              <a:rPr lang="en-GB" sz="1100" b="1" dirty="0"/>
              <a:t>Explain that:</a:t>
            </a:r>
            <a:endParaRPr lang="en-GB" sz="1100" dirty="0"/>
          </a:p>
          <a:p>
            <a:r>
              <a:rPr lang="en-GB" sz="1100" dirty="0"/>
              <a:t>It might be difficult to see what's around </a:t>
            </a:r>
            <a:r>
              <a:rPr lang="en-GB" sz="1100"/>
              <a:t>the </a:t>
            </a:r>
            <a:r>
              <a:rPr lang="en-GB" sz="1100" smtClean="0"/>
              <a:t>truck or a bus. </a:t>
            </a:r>
            <a:r>
              <a:rPr lang="en-GB" sz="1100" dirty="0"/>
              <a:t>This is because </a:t>
            </a:r>
            <a:r>
              <a:rPr lang="en-GB" sz="1100"/>
              <a:t>the </a:t>
            </a:r>
            <a:r>
              <a:rPr lang="en-GB" sz="1100" smtClean="0"/>
              <a:t>vehicle is </a:t>
            </a:r>
            <a:r>
              <a:rPr lang="en-GB" sz="1100" dirty="0"/>
              <a:t>big </a:t>
            </a:r>
            <a:r>
              <a:rPr lang="en-GB" sz="1100"/>
              <a:t>and </a:t>
            </a:r>
            <a:r>
              <a:rPr lang="en-GB" sz="1100" smtClean="0"/>
              <a:t>– for a truck – the </a:t>
            </a:r>
            <a:r>
              <a:rPr lang="en-GB" sz="1100" dirty="0"/>
              <a:t>driver is sitting up so high. </a:t>
            </a:r>
          </a:p>
          <a:p>
            <a:endParaRPr lang="en-GB" sz="1100" dirty="0"/>
          </a:p>
          <a:p>
            <a:r>
              <a:rPr lang="en-GB" sz="1100" dirty="0"/>
              <a:t>The driver must lean over to the front and to the sides to make sure he sees everything. He also uses the mirrors to see what is behind him, beside him and close in front of him.</a:t>
            </a:r>
          </a:p>
          <a:p>
            <a:r>
              <a:rPr lang="en-GB" sz="1100" dirty="0"/>
              <a:t>  </a:t>
            </a:r>
          </a:p>
          <a:p>
            <a:r>
              <a:rPr lang="en-GB" sz="1100" dirty="0"/>
              <a:t>Even though we can see the truck, we cannot be sure that the truck driver sees us. </a:t>
            </a:r>
          </a:p>
          <a:p>
            <a:endParaRPr lang="en-GB" sz="1100" dirty="0"/>
          </a:p>
          <a:p>
            <a:r>
              <a:rPr lang="en-GB" sz="1100" dirty="0"/>
              <a:t>Therefore, it is important to always seek eye contact with the driver so you know for sure that he or she sees you.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en-GB" sz="1100" b="1" dirty="0"/>
              <a:t>Create a dialogue, using questions like:</a:t>
            </a:r>
          </a:p>
          <a:p>
            <a:pPr marL="174708" indent="-174708" defTabSz="465887">
              <a:buFontTx/>
              <a:buChar char="-"/>
              <a:defRPr/>
            </a:pPr>
            <a:r>
              <a:rPr lang="en-GB" sz="1100" dirty="0"/>
              <a:t>Since the driver is sitting so high up in such a big vehicle, do you think it is possible for the driver to see all the bikes in the picture?</a:t>
            </a:r>
          </a:p>
          <a:p>
            <a:pPr marL="174708" indent="-174708" defTabSz="465887">
              <a:buFontTx/>
              <a:buChar char="-"/>
              <a:defRPr/>
            </a:pPr>
            <a:r>
              <a:rPr lang="en-GB" sz="1100" dirty="0"/>
              <a:t>Which of these bikes do you think are hardest to see from inside the truck? Which of these bikes do you think have the safest position?</a:t>
            </a:r>
          </a:p>
          <a:p>
            <a:endParaRPr lang="en-GB" sz="1100" dirty="0"/>
          </a:p>
          <a:p>
            <a:r>
              <a:rPr lang="en-GB" sz="1100" b="1" dirty="0"/>
              <a:t>Explain that:</a:t>
            </a:r>
          </a:p>
          <a:p>
            <a:r>
              <a:rPr lang="en-GB" sz="1100" dirty="0"/>
              <a:t>When cycling in traffic, it is especially important to remember that truck drivers may not see you.  </a:t>
            </a:r>
          </a:p>
          <a:p>
            <a:endParaRPr lang="en-GB" sz="1100" dirty="0"/>
          </a:p>
          <a:p>
            <a:r>
              <a:rPr lang="en-GB" sz="1100" dirty="0"/>
              <a:t>The driver must lean over and use the mirrors to see all the bikes in the picture. The most difficult bikes to see </a:t>
            </a:r>
            <a:r>
              <a:rPr lang="en-GB" sz="1100"/>
              <a:t>are the </a:t>
            </a:r>
            <a:r>
              <a:rPr lang="en-GB" sz="1100" dirty="0"/>
              <a:t>three bikes in front. The green bike at the right side of the truck can also be difficult to spot for the driver. The safest bikes are the ones further back.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fontScale="92500"/>
          </a:bodyPr>
          <a:lstStyle/>
          <a:p>
            <a:pPr defTabSz="465887">
              <a:defRPr/>
            </a:pPr>
            <a:r>
              <a:rPr lang="en-GB" sz="1100" b="1" dirty="0"/>
              <a:t>Create a dialogue, using questions like:</a:t>
            </a:r>
          </a:p>
          <a:p>
            <a:pPr marL="174708" indent="-174708" defTabSz="465887">
              <a:buFontTx/>
              <a:buChar char="-"/>
              <a:defRPr/>
            </a:pPr>
            <a:r>
              <a:rPr lang="en-GB" sz="1100" dirty="0"/>
              <a:t>Have you ever seen a truck turn in an intersection? How did it look?  </a:t>
            </a:r>
          </a:p>
          <a:p>
            <a:pPr marL="174708" indent="-174708" defTabSz="465887">
              <a:buFontTx/>
              <a:buChar char="-"/>
              <a:defRPr/>
            </a:pPr>
            <a:r>
              <a:rPr lang="en-GB" sz="1100" dirty="0"/>
              <a:t>Do you know how to stay safe when cycling beside a truck?</a:t>
            </a:r>
          </a:p>
          <a:p>
            <a:endParaRPr lang="en-GB" sz="1100" dirty="0"/>
          </a:p>
          <a:p>
            <a:r>
              <a:rPr lang="en-GB" sz="1100" b="1" dirty="0"/>
              <a:t>Explain that:</a:t>
            </a:r>
            <a:endParaRPr lang="en-GB" sz="1100" dirty="0"/>
          </a:p>
          <a:p>
            <a:pPr defTabSz="931774">
              <a:defRPr/>
            </a:pPr>
            <a:r>
              <a:rPr lang="en-GB" sz="1100" dirty="0"/>
              <a:t>Right-hand traffic</a:t>
            </a:r>
            <a:br>
              <a:rPr lang="en-GB" sz="1100" dirty="0"/>
            </a:br>
            <a:r>
              <a:rPr lang="en-GB" sz="1100" dirty="0"/>
              <a:t>The most common accident between cyclists and trucks is when the truck is about to turn right as in this situation. In this case, there is a risk that the driver does not see you, which could lead to a serious accident. </a:t>
            </a:r>
          </a:p>
          <a:p>
            <a:pPr defTabSz="931774">
              <a:defRPr/>
            </a:pPr>
            <a:endParaRPr lang="en-GB" sz="1100" dirty="0"/>
          </a:p>
          <a:p>
            <a:r>
              <a:rPr lang="en-GB" sz="1100" smtClean="0"/>
              <a:t>Trucks </a:t>
            </a:r>
            <a:r>
              <a:rPr lang="en-GB" sz="1100" smtClean="0"/>
              <a:t>and buses </a:t>
            </a:r>
            <a:r>
              <a:rPr lang="en-GB" sz="1100" smtClean="0"/>
              <a:t>have </a:t>
            </a:r>
            <a:r>
              <a:rPr lang="en-GB" sz="1100" dirty="0"/>
              <a:t>a wider turning radius than cars</a:t>
            </a:r>
            <a:r>
              <a:rPr lang="en-GB" sz="1100"/>
              <a:t>. </a:t>
            </a:r>
            <a:r>
              <a:rPr lang="en-GB" sz="1100" smtClean="0"/>
              <a:t>They cannot </a:t>
            </a:r>
            <a:r>
              <a:rPr lang="en-GB" sz="1100" dirty="0"/>
              <a:t>make a right turn from the right curb, which means they will move straight into the intersection before starting to turn. So, if you are beside or behind </a:t>
            </a:r>
            <a:r>
              <a:rPr lang="en-GB" sz="1100"/>
              <a:t>a </a:t>
            </a:r>
            <a:r>
              <a:rPr lang="en-GB" sz="1100" smtClean="0"/>
              <a:t>truck or a bus, </a:t>
            </a:r>
            <a:r>
              <a:rPr lang="en-GB" sz="1100" dirty="0"/>
              <a:t>it may </a:t>
            </a:r>
            <a:r>
              <a:rPr lang="en-GB" sz="1100" i="1" dirty="0"/>
              <a:t>look</a:t>
            </a:r>
            <a:r>
              <a:rPr lang="en-GB" sz="1100" dirty="0"/>
              <a:t> </a:t>
            </a:r>
            <a:r>
              <a:rPr lang="en-GB" sz="1100"/>
              <a:t>like </a:t>
            </a:r>
            <a:r>
              <a:rPr lang="en-GB" sz="1100" smtClean="0"/>
              <a:t>it is </a:t>
            </a:r>
            <a:r>
              <a:rPr lang="en-GB" sz="1100" dirty="0"/>
              <a:t>moving </a:t>
            </a:r>
            <a:r>
              <a:rPr lang="en-GB" sz="1100"/>
              <a:t>straight </a:t>
            </a:r>
            <a:r>
              <a:rPr lang="en-GB" sz="1100" smtClean="0"/>
              <a:t>ahead, while it </a:t>
            </a:r>
            <a:r>
              <a:rPr lang="en-GB" sz="1100"/>
              <a:t>is </a:t>
            </a:r>
            <a:r>
              <a:rPr lang="en-GB" sz="1100" smtClean="0"/>
              <a:t>actually preparing to turn</a:t>
            </a:r>
            <a:r>
              <a:rPr lang="en-GB" sz="1100" dirty="0"/>
              <a:t>. </a:t>
            </a:r>
          </a:p>
          <a:p>
            <a:pPr>
              <a:defRPr/>
            </a:pPr>
            <a:endParaRPr lang="en-GB" sz="1100" smtClean="0"/>
          </a:p>
          <a:p>
            <a:pPr>
              <a:defRPr/>
            </a:pPr>
            <a:endParaRPr lang="en-GB" sz="1100" dirty="0"/>
          </a:p>
          <a:p>
            <a:pPr>
              <a:defRPr/>
            </a:pPr>
            <a:r>
              <a:rPr lang="en-GB" sz="1100" i="1" dirty="0"/>
              <a:t>Left-hand traffic</a:t>
            </a:r>
            <a:br>
              <a:rPr lang="en-GB" sz="1100" i="1" dirty="0"/>
            </a:br>
            <a:r>
              <a:rPr lang="en-GB" sz="1100" i="1" dirty="0"/>
              <a:t>The most common accident between cyclists and trucks is when the truck is about to turn left, this image shows what this turn looks like in right-hand traffic. In this case, there is a risk that the driver does not see you, which could lead to a serious accident. </a:t>
            </a:r>
          </a:p>
          <a:p>
            <a:pPr>
              <a:defRPr/>
            </a:pPr>
            <a:endParaRPr lang="en-GB" sz="1100" i="1" dirty="0"/>
          </a:p>
          <a:p>
            <a:r>
              <a:rPr lang="en-GB" sz="1100" i="1" smtClean="0"/>
              <a:t>Trucks </a:t>
            </a:r>
            <a:r>
              <a:rPr lang="en-GB" sz="1100" i="1" smtClean="0"/>
              <a:t>and buses </a:t>
            </a:r>
            <a:r>
              <a:rPr lang="en-GB" sz="1100" i="1" smtClean="0"/>
              <a:t>have </a:t>
            </a:r>
            <a:r>
              <a:rPr lang="en-GB" sz="1100" i="1" dirty="0"/>
              <a:t>a wider turning radius than cars</a:t>
            </a:r>
            <a:r>
              <a:rPr lang="en-GB" sz="1100" i="1"/>
              <a:t>. </a:t>
            </a:r>
            <a:r>
              <a:rPr lang="en-GB" sz="1100" i="1" smtClean="0"/>
              <a:t>They cannot </a:t>
            </a:r>
            <a:r>
              <a:rPr lang="en-GB" sz="1100" i="1" dirty="0"/>
              <a:t>make a left turn from the left curb, which means they will move straight into the intersection before starting to turn. So, if you are beside or behind </a:t>
            </a:r>
            <a:r>
              <a:rPr lang="en-GB" sz="1100" i="1"/>
              <a:t>a </a:t>
            </a:r>
            <a:r>
              <a:rPr lang="en-GB" sz="1100" i="1" smtClean="0"/>
              <a:t>truck or a bus, </a:t>
            </a:r>
            <a:r>
              <a:rPr lang="en-GB" sz="1100" i="1" dirty="0"/>
              <a:t>it may look </a:t>
            </a:r>
            <a:r>
              <a:rPr lang="en-GB" sz="1100" i="1"/>
              <a:t>like </a:t>
            </a:r>
            <a:r>
              <a:rPr lang="en-GB" sz="1100" i="1" smtClean="0"/>
              <a:t>it is </a:t>
            </a:r>
            <a:r>
              <a:rPr lang="en-GB" sz="1100" i="1" dirty="0"/>
              <a:t>moving </a:t>
            </a:r>
            <a:r>
              <a:rPr lang="en-GB" sz="1100" i="1"/>
              <a:t>straight </a:t>
            </a:r>
            <a:r>
              <a:rPr lang="en-GB" sz="1100" i="1" smtClean="0"/>
              <a:t>ahead, while it </a:t>
            </a:r>
            <a:r>
              <a:rPr lang="en-GB" sz="1100" i="1"/>
              <a:t>is </a:t>
            </a:r>
            <a:r>
              <a:rPr lang="en-GB" sz="1100" i="1" smtClean="0"/>
              <a:t>actually preparing to turn</a:t>
            </a:r>
            <a:r>
              <a:rPr lang="en-GB" sz="1100" i="1" dirty="0"/>
              <a:t>. </a:t>
            </a:r>
          </a:p>
          <a:p>
            <a:endParaRPr lang="en-GB" sz="1100" dirty="0"/>
          </a:p>
          <a:p>
            <a:r>
              <a:rPr lang="en-GB" sz="1100" dirty="0"/>
              <a:t>To get a hint </a:t>
            </a:r>
            <a:r>
              <a:rPr lang="en-GB" sz="1100"/>
              <a:t>of </a:t>
            </a:r>
            <a:r>
              <a:rPr lang="en-GB" sz="1100" smtClean="0"/>
              <a:t>the direction </a:t>
            </a:r>
            <a:r>
              <a:rPr lang="en-GB" sz="1100"/>
              <a:t>the </a:t>
            </a:r>
            <a:r>
              <a:rPr lang="en-GB" sz="1100" smtClean="0"/>
              <a:t>vehicle is </a:t>
            </a:r>
            <a:r>
              <a:rPr lang="en-GB" sz="1100" dirty="0"/>
              <a:t>driving, you can look at the indicators. If they are blinking, </a:t>
            </a:r>
            <a:r>
              <a:rPr lang="en-GB" sz="1100"/>
              <a:t>the </a:t>
            </a:r>
            <a:r>
              <a:rPr lang="en-GB" sz="1100" smtClean="0"/>
              <a:t>vehicle is </a:t>
            </a:r>
            <a:r>
              <a:rPr lang="en-GB" sz="1100" dirty="0"/>
              <a:t>about to turn</a:t>
            </a:r>
            <a:r>
              <a:rPr lang="en-GB" sz="1100"/>
              <a:t>. </a:t>
            </a:r>
            <a:r>
              <a:rPr lang="en-GB" sz="1100" smtClean="0"/>
              <a:t>But </a:t>
            </a:r>
            <a:r>
              <a:rPr lang="en-GB" sz="1100" dirty="0"/>
              <a:t>the </a:t>
            </a:r>
            <a:r>
              <a:rPr lang="en-GB" sz="1100"/>
              <a:t>driver </a:t>
            </a:r>
            <a:r>
              <a:rPr lang="en-GB" sz="1100" smtClean="0"/>
              <a:t>might </a:t>
            </a:r>
            <a:r>
              <a:rPr lang="en-GB" sz="1100" dirty="0"/>
              <a:t>have forgotten to turn on the indicators</a:t>
            </a:r>
            <a:r>
              <a:rPr lang="en-GB" sz="1100"/>
              <a:t>. </a:t>
            </a:r>
            <a:r>
              <a:rPr lang="en-GB" sz="1100" smtClean="0"/>
              <a:t>So, to </a:t>
            </a:r>
            <a:r>
              <a:rPr lang="en-GB" sz="1100" dirty="0"/>
              <a:t>be on the safe side, you should always stop at intersections, not too close to the bicycle </a:t>
            </a:r>
            <a:r>
              <a:rPr lang="en-GB" sz="1100"/>
              <a:t>crossing </a:t>
            </a:r>
            <a:r>
              <a:rPr lang="en-GB" sz="1100" smtClean="0"/>
              <a:t>(and always </a:t>
            </a:r>
            <a:r>
              <a:rPr lang="en-GB" sz="1100" dirty="0"/>
              <a:t>behind </a:t>
            </a:r>
            <a:r>
              <a:rPr lang="en-GB" sz="1100"/>
              <a:t>the </a:t>
            </a:r>
            <a:r>
              <a:rPr lang="en-GB" sz="1100" smtClean="0"/>
              <a:t>trailer, </a:t>
            </a:r>
            <a:r>
              <a:rPr lang="en-GB" sz="1100" dirty="0"/>
              <a:t>as you can </a:t>
            </a:r>
            <a:r>
              <a:rPr lang="en-GB" sz="1100"/>
              <a:t>see </a:t>
            </a:r>
            <a:r>
              <a:rPr lang="en-GB" sz="1100" smtClean="0"/>
              <a:t>in the </a:t>
            </a:r>
            <a:r>
              <a:rPr lang="en-GB" sz="1100" dirty="0"/>
              <a:t>picture). Before you move on, wait until the </a:t>
            </a:r>
            <a:r>
              <a:rPr lang="en-GB" sz="1100"/>
              <a:t>truck </a:t>
            </a:r>
            <a:r>
              <a:rPr lang="en-GB" sz="1100" smtClean="0"/>
              <a:t>(or bus) has </a:t>
            </a:r>
            <a:r>
              <a:rPr lang="en-GB" sz="1100" dirty="0"/>
              <a:t>passed. </a:t>
            </a: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n-GB" sz="1100" b="1" dirty="0"/>
              <a:t>Create a dialogue, using questions like:</a:t>
            </a:r>
          </a:p>
          <a:p>
            <a:pPr marL="174708" indent="-174708" defTabSz="465887">
              <a:buFontTx/>
              <a:buChar char="-"/>
              <a:defRPr/>
            </a:pPr>
            <a:r>
              <a:rPr lang="en-GB" sz="1100" dirty="0"/>
              <a:t>If you are walking, do you know where you should </a:t>
            </a:r>
            <a:r>
              <a:rPr lang="en-GB" sz="1100"/>
              <a:t>cross the road</a:t>
            </a:r>
            <a:r>
              <a:rPr lang="en-GB" sz="1100" dirty="0"/>
              <a:t>? </a:t>
            </a:r>
          </a:p>
          <a:p>
            <a:pPr marL="174708" indent="-174708" defTabSz="465887">
              <a:buFontTx/>
              <a:buChar char="-"/>
              <a:defRPr/>
            </a:pPr>
            <a:r>
              <a:rPr lang="en-GB" sz="1100" dirty="0"/>
              <a:t>What’s the first thing you do when you come to the road?</a:t>
            </a:r>
          </a:p>
          <a:p>
            <a:pPr defTabSz="465887">
              <a:defRPr/>
            </a:pPr>
            <a:endParaRPr lang="en-GB" sz="1100" b="1" dirty="0"/>
          </a:p>
          <a:p>
            <a:pPr defTabSz="465887">
              <a:defRPr/>
            </a:pPr>
            <a:r>
              <a:rPr lang="en-GB" sz="1100" b="1" dirty="0"/>
              <a:t>Explain that:</a:t>
            </a:r>
          </a:p>
          <a:p>
            <a:pPr defTabSz="465887">
              <a:defRPr/>
            </a:pPr>
            <a:r>
              <a:rPr lang="en-GB" sz="1100" dirty="0"/>
              <a:t>If you are about to cross a road, you should always use a pelican crossing or a zebra crosswalk.</a:t>
            </a:r>
          </a:p>
          <a:p>
            <a:endParaRPr lang="en-GB" sz="1100" dirty="0"/>
          </a:p>
          <a:p>
            <a:r>
              <a:rPr lang="en-GB" sz="1100" dirty="0"/>
              <a:t>Before you cross the road make sure to </a:t>
            </a:r>
            <a:r>
              <a:rPr lang="en-GB" sz="1100" b="1" dirty="0"/>
              <a:t>STOP</a:t>
            </a:r>
            <a:r>
              <a:rPr lang="en-GB" sz="1100" dirty="0"/>
              <a:t> completely. </a:t>
            </a:r>
          </a:p>
          <a:p>
            <a:endParaRPr lang="en-GB" sz="1100" dirty="0"/>
          </a:p>
          <a:p>
            <a:r>
              <a:rPr lang="en-GB" sz="1100" dirty="0"/>
              <a:t>Explain that STOP is the first magical word to remember.</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en-GB" sz="1100" b="1" dirty="0"/>
              <a:t>Create a dialogue, using questions like:</a:t>
            </a:r>
          </a:p>
          <a:p>
            <a:pPr marL="174708" indent="-174708" defTabSz="465887">
              <a:buFontTx/>
              <a:buChar char="-"/>
              <a:defRPr/>
            </a:pPr>
            <a:r>
              <a:rPr lang="en-GB" sz="1100" dirty="0"/>
              <a:t>When you have stopped, what is the next thing you should do? </a:t>
            </a:r>
          </a:p>
          <a:p>
            <a:pPr marL="174708" indent="-174708" defTabSz="465887">
              <a:buFontTx/>
              <a:buChar char="-"/>
              <a:defRPr/>
            </a:pPr>
            <a:r>
              <a:rPr lang="en-GB" sz="1100" dirty="0"/>
              <a:t>In which direction should you look before you cross over?</a:t>
            </a:r>
          </a:p>
          <a:p>
            <a:endParaRPr lang="en-GB" sz="1100" dirty="0"/>
          </a:p>
          <a:p>
            <a:r>
              <a:rPr lang="en-GB" sz="1100" b="1" dirty="0"/>
              <a:t>Explain that:</a:t>
            </a:r>
          </a:p>
          <a:p>
            <a:r>
              <a:rPr lang="en-GB" sz="1100" dirty="0"/>
              <a:t>Before crossing it is important to </a:t>
            </a:r>
            <a:r>
              <a:rPr lang="en-GB" sz="1100" b="1" dirty="0"/>
              <a:t>LOOK</a:t>
            </a:r>
            <a:r>
              <a:rPr lang="en-GB" sz="1100" dirty="0"/>
              <a:t> around carefully. </a:t>
            </a:r>
          </a:p>
          <a:p>
            <a:endParaRPr lang="en-GB" sz="1100" i="1" dirty="0"/>
          </a:p>
          <a:p>
            <a:r>
              <a:rPr lang="en-GB" sz="1100" dirty="0"/>
              <a:t>Right-hand traffic:</a:t>
            </a:r>
            <a:br>
              <a:rPr lang="en-GB" sz="1100" dirty="0"/>
            </a:br>
            <a:r>
              <a:rPr lang="en-GB" sz="1100" dirty="0"/>
              <a:t>You should first look left, then right, and then left again. And please remember, never enter the road if a vehicle is approaching.</a:t>
            </a:r>
          </a:p>
          <a:p>
            <a:endParaRPr lang="en-GB" sz="1100" dirty="0"/>
          </a:p>
          <a:p>
            <a:r>
              <a:rPr lang="en-GB" sz="1100" i="1" dirty="0"/>
              <a:t>Left-hand traffic:</a:t>
            </a:r>
            <a:br>
              <a:rPr lang="en-GB" sz="1100" i="1" dirty="0"/>
            </a:br>
            <a:r>
              <a:rPr lang="en-GB" sz="1100" i="1" dirty="0"/>
              <a:t>You should first look right, then left, and then right again. And please remember, never enter the road if a vehicle is approaching.</a:t>
            </a:r>
          </a:p>
          <a:p>
            <a:endParaRPr lang="en-GB" sz="1100" dirty="0"/>
          </a:p>
          <a:p>
            <a:r>
              <a:rPr lang="en-GB" sz="1100" dirty="0"/>
              <a:t>If a vehicle stops. Seek eye-contact with the driver.</a:t>
            </a:r>
            <a:r>
              <a:rPr lang="en-GB" sz="1100" i="1" dirty="0"/>
              <a:t> </a:t>
            </a:r>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2015-05-07</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2015-05-07</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2015-05-07</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2015-05-07</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2015-05-07</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2015-05-07</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2015-05-07</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2015-05-07</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2015-05-07</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2015-05-07</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2015-05-07</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3818849" cy="639491"/>
          </a:xfrm>
          <a:prstGeom prst="rect">
            <a:avLst/>
          </a:prstGeom>
          <a:noFill/>
        </p:spPr>
        <p:txBody>
          <a:bodyPr wrap="none" rtlCol="0">
            <a:spAutoFit/>
          </a:bodyPr>
          <a:lstStyle/>
          <a:p>
            <a:pPr>
              <a:lnSpc>
                <a:spcPts val="4400"/>
              </a:lnSpc>
            </a:pPr>
            <a:r>
              <a:rPr lang="sv-SE" sz="3000" b="1" dirty="0" smtClean="0">
                <a:solidFill>
                  <a:srgbClr val="FFFFFF"/>
                </a:solidFill>
                <a:latin typeface="Arial"/>
                <a:cs typeface="Arial"/>
              </a:rPr>
              <a:t>STOP, LOOK, WAVE</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47565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STOP</a:t>
            </a:r>
            <a:endParaRPr lang="sv-SE" sz="4000" b="1" dirty="0">
              <a:solidFill>
                <a:schemeClr val="bg1"/>
              </a:solidFill>
              <a:latin typeface="Arial"/>
              <a:cs typeface="Arial"/>
            </a:endParaRPr>
          </a:p>
        </p:txBody>
      </p:sp>
      <p:sp>
        <p:nvSpPr>
          <p:cNvPr id="12" name="textruta 11"/>
          <p:cNvSpPr txBox="1"/>
          <p:nvPr/>
        </p:nvSpPr>
        <p:spPr>
          <a:xfrm>
            <a:off x="363589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LOOK</a:t>
            </a:r>
            <a:endParaRPr lang="sv-SE" sz="4000" b="1" dirty="0">
              <a:solidFill>
                <a:schemeClr val="bg1"/>
              </a:solidFill>
              <a:latin typeface="Arial"/>
              <a:cs typeface="Arial"/>
            </a:endParaRPr>
          </a:p>
        </p:txBody>
      </p:sp>
      <p:sp>
        <p:nvSpPr>
          <p:cNvPr id="13" name="textruta 12"/>
          <p:cNvSpPr txBox="1"/>
          <p:nvPr/>
        </p:nvSpPr>
        <p:spPr>
          <a:xfrm>
            <a:off x="579613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WAVE</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47565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STOP</a:t>
            </a:r>
            <a:endParaRPr lang="sv-SE" sz="4000" b="1" dirty="0">
              <a:solidFill>
                <a:schemeClr val="bg1"/>
              </a:solidFill>
              <a:latin typeface="Arial"/>
              <a:cs typeface="Arial"/>
            </a:endParaRPr>
          </a:p>
        </p:txBody>
      </p:sp>
      <p:sp>
        <p:nvSpPr>
          <p:cNvPr id="10" name="textruta 9"/>
          <p:cNvSpPr txBox="1"/>
          <p:nvPr/>
        </p:nvSpPr>
        <p:spPr>
          <a:xfrm>
            <a:off x="363589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LOOK</a:t>
            </a:r>
            <a:endParaRPr lang="sv-SE" sz="4000" b="1" dirty="0">
              <a:solidFill>
                <a:schemeClr val="bg1"/>
              </a:solidFill>
              <a:latin typeface="Arial"/>
              <a:cs typeface="Arial"/>
            </a:endParaRPr>
          </a:p>
        </p:txBody>
      </p:sp>
      <p:sp>
        <p:nvSpPr>
          <p:cNvPr id="11" name="textruta 10"/>
          <p:cNvSpPr txBox="1"/>
          <p:nvPr/>
        </p:nvSpPr>
        <p:spPr>
          <a:xfrm>
            <a:off x="579613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WAVE</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Situation med </a:t>
            </a:r>
            <a:r>
              <a:rPr lang="en-GB" dirty="0" err="1" smtClean="0"/>
              <a:t>cykel</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2015-05-22T05:36:00+00:00</ValidFrom>
    <Owner xmlns="http://schemas.microsoft.com/sharepoint/v3">AB Volvo</Owner>
    <DocumentInformationType xmlns="http://schemas.microsoft.com/sharepoint/v3">
      <Value>Other</Value>
    </DocumentInformationType>
    <CWPID xmlns="http://schemas.microsoft.com/sharepoint/v3">80e4d921-48fc-41be-a3f3-0cd0009e3643</CWPID>
    <DocumentLanguage xmlns="http://schemas.microsoft.com/sharepoint/v3">English</DocumentLanguage>
    <LinkDisplayText xmlns="http://schemas.microsoft.com/sharepoint/v3">Stop Look Wave basic</LinkDisplayText>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2015-05-22T05:36:00+00:00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D61D1483-1F44-4107-9CCA-19C06368DEC6}"/>
</file>

<file path=customXml/itemProps2.xml><?xml version="1.0" encoding="utf-8"?>
<ds:datastoreItem xmlns:ds="http://schemas.openxmlformats.org/officeDocument/2006/customXml" ds:itemID="{75E5EF9A-351D-4A12-B6C4-A394483E4666}"/>
</file>

<file path=customXml/itemProps3.xml><?xml version="1.0" encoding="utf-8"?>
<ds:datastoreItem xmlns:ds="http://schemas.openxmlformats.org/officeDocument/2006/customXml" ds:itemID="{3F71635A-5F58-4BD8-A731-4BA69E98B6BF}"/>
</file>

<file path=docProps/app.xml><?xml version="1.0" encoding="utf-8"?>
<Properties xmlns="http://schemas.openxmlformats.org/officeDocument/2006/extended-properties" xmlns:vt="http://schemas.openxmlformats.org/officeDocument/2006/docPropsVTypes">
  <Template>Bredbildspresentation.potx</Template>
  <TotalTime>0</TotalTime>
  <Words>1418</Words>
  <Application>Microsoft Office PowerPoint</Application>
  <PresentationFormat>On-screen Show (16:9)</PresentationFormat>
  <Paragraphs>156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Situation med cykel</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2015-05-07T14:55:02Z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